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15"/>
  </p:notesMasterIdLst>
  <p:sldIdLst>
    <p:sldId id="271" r:id="rId5"/>
    <p:sldId id="325" r:id="rId6"/>
    <p:sldId id="300" r:id="rId7"/>
    <p:sldId id="301" r:id="rId8"/>
    <p:sldId id="302" r:id="rId9"/>
    <p:sldId id="298" r:id="rId10"/>
    <p:sldId id="322" r:id="rId11"/>
    <p:sldId id="323" r:id="rId12"/>
    <p:sldId id="324" r:id="rId13"/>
    <p:sldId id="29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F9CDF8E-FB99-48E6-BD75-D68D3F67EA34}">
          <p14:sldIdLst>
            <p14:sldId id="271"/>
            <p14:sldId id="325"/>
            <p14:sldId id="300"/>
            <p14:sldId id="301"/>
            <p14:sldId id="302"/>
            <p14:sldId id="298"/>
            <p14:sldId id="322"/>
            <p14:sldId id="323"/>
            <p14:sldId id="324"/>
            <p14:sldId id="295"/>
          </p14:sldIdLst>
        </p14:section>
        <p14:section name="Archived Slides" id="{5E15E827-E10A-465A-91D7-F42BCD7EE62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DC00"/>
    <a:srgbClr val="003A5C"/>
    <a:srgbClr val="F3F4F6"/>
    <a:srgbClr val="143348"/>
    <a:srgbClr val="007298"/>
    <a:srgbClr val="3182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189" autoAdjust="0"/>
  </p:normalViewPr>
  <p:slideViewPr>
    <p:cSldViewPr snapToGrid="0">
      <p:cViewPr>
        <p:scale>
          <a:sx n="96" d="100"/>
          <a:sy n="96" d="100"/>
        </p:scale>
        <p:origin x="1116" y="2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008A6-F270-4B46-9064-FF22FB58101E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C9D4A4-B21C-4060-98B0-035EA1302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360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9D4A4-B21C-4060-98B0-035EA1302B1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148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100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33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50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040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306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506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910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27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508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3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39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94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package" Target="../embeddings/Microsoft_Excel_Worksheet2.xlsx"/><Relationship Id="rId5" Type="http://schemas.openxmlformats.org/officeDocument/2006/relationships/image" Target="../media/image3.png"/><Relationship Id="rId4" Type="http://schemas.openxmlformats.org/officeDocument/2006/relationships/image" Target="../media/image2.emf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emf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5" Type="http://schemas.openxmlformats.org/officeDocument/2006/relationships/package" Target="../embeddings/Microsoft_Excel_Worksheet3.xlsx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emf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emf"/><Relationship Id="rId5" Type="http://schemas.openxmlformats.org/officeDocument/2006/relationships/package" Target="../embeddings/Microsoft_Excel_Worksheet4.xlsx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emf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emf"/><Relationship Id="rId5" Type="http://schemas.openxmlformats.org/officeDocument/2006/relationships/package" Target="../embeddings/Microsoft_Excel_Worksheet5.xlsx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6DF4053-EF9E-2346-A490-811117E11364}"/>
              </a:ext>
            </a:extLst>
          </p:cNvPr>
          <p:cNvSpPr txBox="1"/>
          <p:nvPr/>
        </p:nvSpPr>
        <p:spPr>
          <a:xfrm>
            <a:off x="8622233" y="211477"/>
            <a:ext cx="3340370" cy="40011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2000">
                <a:solidFill>
                  <a:srgbClr val="92D050"/>
                </a:solidFill>
              </a:defRPr>
            </a:lvl1pPr>
          </a:lstStyle>
          <a:p>
            <a:r>
              <a:rPr lang="en-US" dirty="0">
                <a:solidFill>
                  <a:srgbClr val="002060"/>
                </a:solidFill>
              </a:rPr>
              <a:t>TITLE PAGE – 05/29/25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0C13D1E-BA36-5445-8E49-89E9E64ACE13}"/>
              </a:ext>
            </a:extLst>
          </p:cNvPr>
          <p:cNvCxnSpPr>
            <a:cxnSpLocks/>
          </p:cNvCxnSpPr>
          <p:nvPr/>
        </p:nvCxnSpPr>
        <p:spPr>
          <a:xfrm>
            <a:off x="3048" y="735128"/>
            <a:ext cx="12188952" cy="0"/>
          </a:xfrm>
          <a:prstGeom prst="line">
            <a:avLst/>
          </a:prstGeom>
          <a:ln>
            <a:solidFill>
              <a:srgbClr val="BBD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EC4EAD0-359C-BE47-8FE7-46D057696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4813" y="6491114"/>
            <a:ext cx="1057790" cy="224990"/>
          </a:xfrm>
          <a:prstGeom prst="rect">
            <a:avLst/>
          </a:prstGeom>
        </p:spPr>
      </p:pic>
      <p:pic>
        <p:nvPicPr>
          <p:cNvPr id="4" name="Picture 3" descr="A logo with blue and yellow text&#10;&#10;Description automatically generated with medium confidence">
            <a:extLst>
              <a:ext uri="{FF2B5EF4-FFF2-40B4-BE49-F238E27FC236}">
                <a16:creationId xmlns:a16="http://schemas.microsoft.com/office/drawing/2014/main" id="{51D7D258-DDB2-E5CD-C08F-025ED8B8BA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1" y="119015"/>
            <a:ext cx="2502278" cy="531174"/>
          </a:xfrm>
          <a:prstGeom prst="rect">
            <a:avLst/>
          </a:prstGeom>
        </p:spPr>
      </p:pic>
      <p:sp>
        <p:nvSpPr>
          <p:cNvPr id="5" name="TextBox 32">
            <a:extLst>
              <a:ext uri="{FF2B5EF4-FFF2-40B4-BE49-F238E27FC236}">
                <a16:creationId xmlns:a16="http://schemas.microsoft.com/office/drawing/2014/main" id="{60A01161-5988-7DD6-6B9D-BCB559FC8C11}"/>
              </a:ext>
            </a:extLst>
          </p:cNvPr>
          <p:cNvSpPr txBox="1"/>
          <p:nvPr/>
        </p:nvSpPr>
        <p:spPr>
          <a:xfrm>
            <a:off x="2136396" y="2274838"/>
            <a:ext cx="7919207" cy="230832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4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FIRSTLIGHT FIBER</a:t>
            </a:r>
          </a:p>
          <a:p>
            <a:r>
              <a:rPr lang="en-US" dirty="0"/>
              <a:t>PEMM PROJECT</a:t>
            </a:r>
          </a:p>
          <a:p>
            <a:r>
              <a:rPr lang="en-US" dirty="0"/>
              <a:t>STATUS REPORT</a:t>
            </a:r>
          </a:p>
        </p:txBody>
      </p:sp>
    </p:spTree>
    <p:extLst>
      <p:ext uri="{BB962C8B-B14F-4D97-AF65-F5344CB8AC3E}">
        <p14:creationId xmlns:p14="http://schemas.microsoft.com/office/powerpoint/2010/main" val="2272786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0C13D1E-BA36-5445-8E49-89E9E64ACE13}"/>
              </a:ext>
            </a:extLst>
          </p:cNvPr>
          <p:cNvCxnSpPr>
            <a:cxnSpLocks/>
          </p:cNvCxnSpPr>
          <p:nvPr/>
        </p:nvCxnSpPr>
        <p:spPr>
          <a:xfrm>
            <a:off x="3048" y="735128"/>
            <a:ext cx="12188952" cy="0"/>
          </a:xfrm>
          <a:prstGeom prst="line">
            <a:avLst/>
          </a:prstGeom>
          <a:ln>
            <a:solidFill>
              <a:srgbClr val="BBD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EC4EAD0-359C-BE47-8FE7-46D057696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4813" y="6491114"/>
            <a:ext cx="1057790" cy="224990"/>
          </a:xfrm>
          <a:prstGeom prst="rect">
            <a:avLst/>
          </a:prstGeom>
        </p:spPr>
      </p:pic>
      <p:pic>
        <p:nvPicPr>
          <p:cNvPr id="4" name="Picture 3" descr="A logo with blue and yellow text&#10;&#10;Description automatically generated with medium confidence">
            <a:extLst>
              <a:ext uri="{FF2B5EF4-FFF2-40B4-BE49-F238E27FC236}">
                <a16:creationId xmlns:a16="http://schemas.microsoft.com/office/drawing/2014/main" id="{51D7D258-DDB2-E5CD-C08F-025ED8B8BA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1" y="119015"/>
            <a:ext cx="2502278" cy="53117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60A01161-5988-7DD6-6B9D-BCB559FC8C11}"/>
              </a:ext>
            </a:extLst>
          </p:cNvPr>
          <p:cNvSpPr txBox="1"/>
          <p:nvPr/>
        </p:nvSpPr>
        <p:spPr>
          <a:xfrm>
            <a:off x="3119796" y="1536174"/>
            <a:ext cx="5952407" cy="378565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8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FIRSTLIGHT FIBER</a:t>
            </a:r>
          </a:p>
          <a:p>
            <a:r>
              <a:rPr lang="en-US" dirty="0"/>
              <a:t>PEMM PROJECT</a:t>
            </a:r>
          </a:p>
          <a:p>
            <a:r>
              <a:rPr lang="en-US" dirty="0"/>
              <a:t>STATUS REPORT</a:t>
            </a:r>
          </a:p>
          <a:p>
            <a:endParaRPr lang="en-US" dirty="0"/>
          </a:p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004249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6DF4053-EF9E-2346-A490-811117E11364}"/>
              </a:ext>
            </a:extLst>
          </p:cNvPr>
          <p:cNvSpPr txBox="1"/>
          <p:nvPr/>
        </p:nvSpPr>
        <p:spPr>
          <a:xfrm>
            <a:off x="8622233" y="211477"/>
            <a:ext cx="3340370" cy="40011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000">
                <a:solidFill>
                  <a:srgbClr val="002060"/>
                </a:solidFill>
              </a:defRPr>
            </a:lvl1pPr>
          </a:lstStyle>
          <a:p>
            <a:pPr algn="r"/>
            <a:r>
              <a:rPr lang="en-US" dirty="0"/>
              <a:t>AGENDA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0C13D1E-BA36-5445-8E49-89E9E64ACE13}"/>
              </a:ext>
            </a:extLst>
          </p:cNvPr>
          <p:cNvCxnSpPr>
            <a:cxnSpLocks/>
          </p:cNvCxnSpPr>
          <p:nvPr/>
        </p:nvCxnSpPr>
        <p:spPr>
          <a:xfrm>
            <a:off x="3048" y="735128"/>
            <a:ext cx="12188952" cy="0"/>
          </a:xfrm>
          <a:prstGeom prst="line">
            <a:avLst/>
          </a:prstGeom>
          <a:ln>
            <a:solidFill>
              <a:srgbClr val="BBD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EC4EAD0-359C-BE47-8FE7-46D057696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4813" y="6491114"/>
            <a:ext cx="1057790" cy="224990"/>
          </a:xfrm>
          <a:prstGeom prst="rect">
            <a:avLst/>
          </a:prstGeom>
        </p:spPr>
      </p:pic>
      <p:pic>
        <p:nvPicPr>
          <p:cNvPr id="4" name="Picture 3" descr="A logo with blue and yellow text&#10;&#10;Description automatically generated with medium confidence">
            <a:extLst>
              <a:ext uri="{FF2B5EF4-FFF2-40B4-BE49-F238E27FC236}">
                <a16:creationId xmlns:a16="http://schemas.microsoft.com/office/drawing/2014/main" id="{51D7D258-DDB2-E5CD-C08F-025ED8B8BA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1" y="119015"/>
            <a:ext cx="2502278" cy="53117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0FA8B8F1-8898-362A-5453-5910617207E6}"/>
              </a:ext>
            </a:extLst>
          </p:cNvPr>
          <p:cNvSpPr/>
          <p:nvPr/>
        </p:nvSpPr>
        <p:spPr>
          <a:xfrm>
            <a:off x="1102347" y="2006564"/>
            <a:ext cx="369115" cy="369332"/>
          </a:xfrm>
          <a:prstGeom prst="ellipse">
            <a:avLst/>
          </a:prstGeom>
          <a:solidFill>
            <a:srgbClr val="BBDC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2A4801-797C-897E-865F-91FE32A6740B}"/>
              </a:ext>
            </a:extLst>
          </p:cNvPr>
          <p:cNvSpPr txBox="1"/>
          <p:nvPr/>
        </p:nvSpPr>
        <p:spPr>
          <a:xfrm>
            <a:off x="1588909" y="2006564"/>
            <a:ext cx="1333850" cy="369332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0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POLYGONS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800B940-E7D3-CA15-3150-02EB6375009E}"/>
              </a:ext>
            </a:extLst>
          </p:cNvPr>
          <p:cNvSpPr/>
          <p:nvPr/>
        </p:nvSpPr>
        <p:spPr>
          <a:xfrm>
            <a:off x="1102347" y="2627349"/>
            <a:ext cx="369115" cy="369332"/>
          </a:xfrm>
          <a:prstGeom prst="ellipse">
            <a:avLst/>
          </a:prstGeom>
          <a:solidFill>
            <a:srgbClr val="BBDC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B216C3-F304-EB91-8E9F-FE0E0C97C636}"/>
              </a:ext>
            </a:extLst>
          </p:cNvPr>
          <p:cNvSpPr txBox="1"/>
          <p:nvPr/>
        </p:nvSpPr>
        <p:spPr>
          <a:xfrm>
            <a:off x="1588908" y="2627349"/>
            <a:ext cx="3199499" cy="40011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SCHEDULE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41858DB-248E-252C-81E5-A8ADFDB3C1D1}"/>
              </a:ext>
            </a:extLst>
          </p:cNvPr>
          <p:cNvSpPr/>
          <p:nvPr/>
        </p:nvSpPr>
        <p:spPr>
          <a:xfrm>
            <a:off x="1102347" y="3248134"/>
            <a:ext cx="369115" cy="369332"/>
          </a:xfrm>
          <a:prstGeom prst="ellipse">
            <a:avLst/>
          </a:prstGeom>
          <a:solidFill>
            <a:srgbClr val="BBDC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40B8608-4776-8E7F-CB30-8A5E37B71CF3}"/>
              </a:ext>
            </a:extLst>
          </p:cNvPr>
          <p:cNvSpPr/>
          <p:nvPr/>
        </p:nvSpPr>
        <p:spPr>
          <a:xfrm>
            <a:off x="1102347" y="3868919"/>
            <a:ext cx="369115" cy="369332"/>
          </a:xfrm>
          <a:prstGeom prst="ellipse">
            <a:avLst/>
          </a:prstGeom>
          <a:solidFill>
            <a:srgbClr val="BBDC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C055CC-14EA-4BB2-C1B6-E4B073C24A13}"/>
              </a:ext>
            </a:extLst>
          </p:cNvPr>
          <p:cNvSpPr txBox="1"/>
          <p:nvPr/>
        </p:nvSpPr>
        <p:spPr>
          <a:xfrm>
            <a:off x="1588908" y="3868006"/>
            <a:ext cx="3537273" cy="40011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FIBER INSTALLATION UPDATES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8CC8A2C-17F3-008C-592E-10C38D400F1C}"/>
              </a:ext>
            </a:extLst>
          </p:cNvPr>
          <p:cNvSpPr txBox="1"/>
          <p:nvPr/>
        </p:nvSpPr>
        <p:spPr>
          <a:xfrm>
            <a:off x="1588909" y="4481015"/>
            <a:ext cx="2123566" cy="369332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OPEN DISCUSSION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492A625-1C97-35DF-88D4-9778812DF782}"/>
              </a:ext>
            </a:extLst>
          </p:cNvPr>
          <p:cNvSpPr/>
          <p:nvPr/>
        </p:nvSpPr>
        <p:spPr>
          <a:xfrm>
            <a:off x="1102347" y="4465515"/>
            <a:ext cx="369115" cy="369332"/>
          </a:xfrm>
          <a:prstGeom prst="ellipse">
            <a:avLst/>
          </a:prstGeom>
          <a:solidFill>
            <a:srgbClr val="BBDC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EB3EA5-DCA7-5D78-AC96-043834DE16AE}"/>
              </a:ext>
            </a:extLst>
          </p:cNvPr>
          <p:cNvSpPr txBox="1"/>
          <p:nvPr/>
        </p:nvSpPr>
        <p:spPr>
          <a:xfrm>
            <a:off x="1588908" y="3239997"/>
            <a:ext cx="3276411" cy="369332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FABRIC ID LOCATION STATUS</a:t>
            </a:r>
          </a:p>
        </p:txBody>
      </p:sp>
      <p:pic>
        <p:nvPicPr>
          <p:cNvPr id="13" name="Picture 12" descr="Rainbow abstract fiber optics">
            <a:extLst>
              <a:ext uri="{FF2B5EF4-FFF2-40B4-BE49-F238E27FC236}">
                <a16:creationId xmlns:a16="http://schemas.microsoft.com/office/drawing/2014/main" id="{C41C6464-1F40-D424-0F0A-64BEE2F6AF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953" y="1302918"/>
            <a:ext cx="6257600" cy="4170715"/>
          </a:xfrm>
          <a:prstGeom prst="ellipse">
            <a:avLst/>
          </a:prstGeom>
          <a:ln>
            <a:solidFill>
              <a:schemeClr val="accent2"/>
            </a:solidFill>
          </a:ln>
          <a:effectLst>
            <a:softEdge rad="112500"/>
          </a:effectLst>
          <a:scene3d>
            <a:camera prst="orthographicFront"/>
            <a:lightRig rig="threePt" dir="t"/>
          </a:scene3d>
          <a:sp3d extrusionH="76200" contourW="12700">
            <a:extrusionClr>
              <a:srgbClr val="002060"/>
            </a:extrusionClr>
            <a:contourClr>
              <a:srgbClr val="BBDC00"/>
            </a:contourClr>
          </a:sp3d>
        </p:spPr>
      </p:pic>
      <p:pic>
        <p:nvPicPr>
          <p:cNvPr id="16" name="Picture 15" descr="A logo with a tree and text&#10;&#10;AI-generated content may be incorrect.">
            <a:extLst>
              <a:ext uri="{FF2B5EF4-FFF2-40B4-BE49-F238E27FC236}">
                <a16:creationId xmlns:a16="http://schemas.microsoft.com/office/drawing/2014/main" id="{1F34203B-A095-8205-E0DE-53922DDC46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751" y="2536424"/>
            <a:ext cx="1524003" cy="142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257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DED708-5216-80FB-28B7-54A2BAFC4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0A76C0C-B35F-0BB5-7C46-CCF3678930D6}"/>
              </a:ext>
            </a:extLst>
          </p:cNvPr>
          <p:cNvSpPr txBox="1"/>
          <p:nvPr/>
        </p:nvSpPr>
        <p:spPr>
          <a:xfrm>
            <a:off x="8622233" y="211477"/>
            <a:ext cx="3340370" cy="346249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20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DESIGN – POLYGONS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538BA47-71AF-F08F-9EE4-34BBBF032AAD}"/>
              </a:ext>
            </a:extLst>
          </p:cNvPr>
          <p:cNvCxnSpPr>
            <a:cxnSpLocks/>
          </p:cNvCxnSpPr>
          <p:nvPr/>
        </p:nvCxnSpPr>
        <p:spPr>
          <a:xfrm>
            <a:off x="3048" y="735128"/>
            <a:ext cx="12188952" cy="0"/>
          </a:xfrm>
          <a:prstGeom prst="line">
            <a:avLst/>
          </a:prstGeom>
          <a:ln>
            <a:solidFill>
              <a:srgbClr val="BBD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98C9DBAB-567F-53A4-8831-A1196CEE7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4813" y="6491114"/>
            <a:ext cx="1057790" cy="224990"/>
          </a:xfrm>
          <a:prstGeom prst="rect">
            <a:avLst/>
          </a:prstGeom>
        </p:spPr>
      </p:pic>
      <p:pic>
        <p:nvPicPr>
          <p:cNvPr id="4" name="Picture 3" descr="A logo with blue and yellow text&#10;&#10;Description automatically generated with medium confidence">
            <a:extLst>
              <a:ext uri="{FF2B5EF4-FFF2-40B4-BE49-F238E27FC236}">
                <a16:creationId xmlns:a16="http://schemas.microsoft.com/office/drawing/2014/main" id="{FD70B4BC-29C5-68A5-E724-B157389420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1" y="119015"/>
            <a:ext cx="2502278" cy="53117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D0021DA4-4ABF-A87E-F46F-2B96974DA432}"/>
              </a:ext>
            </a:extLst>
          </p:cNvPr>
          <p:cNvSpPr txBox="1"/>
          <p:nvPr/>
        </p:nvSpPr>
        <p:spPr>
          <a:xfrm>
            <a:off x="3502152" y="847347"/>
            <a:ext cx="3188815" cy="40011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20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PEMM Project Polygons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82181ED-0B2E-F3D6-5095-42B92740106E}"/>
              </a:ext>
            </a:extLst>
          </p:cNvPr>
          <p:cNvSpPr txBox="1"/>
          <p:nvPr/>
        </p:nvSpPr>
        <p:spPr>
          <a:xfrm>
            <a:off x="8238744" y="3889164"/>
            <a:ext cx="3032593" cy="338554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2000">
                <a:solidFill>
                  <a:srgbClr val="002060"/>
                </a:solidFill>
              </a:defRPr>
            </a:lvl1pPr>
          </a:lstStyle>
          <a:p>
            <a:r>
              <a:rPr lang="en-US" sz="1600" dirty="0"/>
              <a:t>16 Builds separated by Polygon’s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DF5802-B10A-C246-0D74-7AF4F1A70B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4800" y="1291631"/>
            <a:ext cx="4866481" cy="4968744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AAE71D-D7EC-457D-D813-7D00125173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9198" y="1047402"/>
            <a:ext cx="1058721" cy="2597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2232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4DBDFB-F34E-D4FC-4590-ACA5BC0F7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5A9636A-C8F6-12D6-29F8-75747001BEB7}"/>
              </a:ext>
            </a:extLst>
          </p:cNvPr>
          <p:cNvSpPr txBox="1"/>
          <p:nvPr/>
        </p:nvSpPr>
        <p:spPr>
          <a:xfrm>
            <a:off x="8622233" y="211477"/>
            <a:ext cx="3340370" cy="346249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2000">
                <a:solidFill>
                  <a:srgbClr val="002060"/>
                </a:solidFill>
              </a:defRPr>
            </a:lvl1pPr>
          </a:lstStyle>
          <a:p>
            <a:r>
              <a:rPr lang="en-US"/>
              <a:t>PROJECT TIMEFRAME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B7E66AB-B040-B0DA-AA01-28E562F77D92}"/>
              </a:ext>
            </a:extLst>
          </p:cNvPr>
          <p:cNvCxnSpPr>
            <a:cxnSpLocks/>
          </p:cNvCxnSpPr>
          <p:nvPr/>
        </p:nvCxnSpPr>
        <p:spPr>
          <a:xfrm>
            <a:off x="3048" y="735128"/>
            <a:ext cx="12188952" cy="0"/>
          </a:xfrm>
          <a:prstGeom prst="line">
            <a:avLst/>
          </a:prstGeom>
          <a:ln>
            <a:solidFill>
              <a:srgbClr val="BBD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8E6F5DDD-3FFA-BA10-0A27-73602E42C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4813" y="6491114"/>
            <a:ext cx="1057790" cy="224990"/>
          </a:xfrm>
          <a:prstGeom prst="rect">
            <a:avLst/>
          </a:prstGeom>
        </p:spPr>
      </p:pic>
      <p:pic>
        <p:nvPicPr>
          <p:cNvPr id="4" name="Picture 3" descr="A logo with blue and yellow text&#10;&#10;Description automatically generated with medium confidence">
            <a:extLst>
              <a:ext uri="{FF2B5EF4-FFF2-40B4-BE49-F238E27FC236}">
                <a16:creationId xmlns:a16="http://schemas.microsoft.com/office/drawing/2014/main" id="{06B74D7F-7898-54F1-3488-752CEEE025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1" y="119015"/>
            <a:ext cx="2502278" cy="53117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FDCFE91C-3D8B-AD24-1A57-9834090FB5E9}"/>
              </a:ext>
            </a:extLst>
          </p:cNvPr>
          <p:cNvSpPr txBox="1"/>
          <p:nvPr/>
        </p:nvSpPr>
        <p:spPr>
          <a:xfrm>
            <a:off x="1164431" y="1559886"/>
            <a:ext cx="4572000" cy="40011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20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2025 &amp; 2026 PEMM SCHEDULE – PHASE 1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F706FCCA-2CD7-B76D-8721-4796B7D624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467905"/>
              </p:ext>
            </p:extLst>
          </p:nvPr>
        </p:nvGraphicFramePr>
        <p:xfrm>
          <a:off x="415588" y="2574437"/>
          <a:ext cx="6313487" cy="251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12163349" imgH="4838823" progId="Excel.Sheet.12">
                  <p:embed/>
                </p:oleObj>
              </mc:Choice>
              <mc:Fallback>
                <p:oleObj name="Worksheet" r:id="rId5" imgW="12163349" imgH="4838823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F706FCCA-2CD7-B76D-8721-4796B7D624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5588" y="2574437"/>
                        <a:ext cx="6313487" cy="2511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B9558DB3-3C45-FFF7-56D2-B868718417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2078" y="1239402"/>
            <a:ext cx="4299097" cy="44621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4029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237A49-D990-B61F-BA75-19B89308A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D741FAE-9CFF-63EC-0FCF-572A3C56EB89}"/>
              </a:ext>
            </a:extLst>
          </p:cNvPr>
          <p:cNvSpPr txBox="1"/>
          <p:nvPr/>
        </p:nvSpPr>
        <p:spPr>
          <a:xfrm>
            <a:off x="8622233" y="211477"/>
            <a:ext cx="3340370" cy="346249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20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DESIGN – FABRIC IDs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B8AF225-F0E4-3FCC-C006-E656A8751B18}"/>
              </a:ext>
            </a:extLst>
          </p:cNvPr>
          <p:cNvCxnSpPr>
            <a:cxnSpLocks/>
          </p:cNvCxnSpPr>
          <p:nvPr/>
        </p:nvCxnSpPr>
        <p:spPr>
          <a:xfrm>
            <a:off x="3048" y="735128"/>
            <a:ext cx="12188952" cy="0"/>
          </a:xfrm>
          <a:prstGeom prst="line">
            <a:avLst/>
          </a:prstGeom>
          <a:ln>
            <a:solidFill>
              <a:srgbClr val="BBD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9329D7E5-A911-7A1B-E0EA-2786C9F1A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4813" y="6491114"/>
            <a:ext cx="1057790" cy="224990"/>
          </a:xfrm>
          <a:prstGeom prst="rect">
            <a:avLst/>
          </a:prstGeom>
        </p:spPr>
      </p:pic>
      <p:pic>
        <p:nvPicPr>
          <p:cNvPr id="4" name="Picture 3" descr="A logo with blue and yellow text&#10;&#10;Description automatically generated with medium confidence">
            <a:extLst>
              <a:ext uri="{FF2B5EF4-FFF2-40B4-BE49-F238E27FC236}">
                <a16:creationId xmlns:a16="http://schemas.microsoft.com/office/drawing/2014/main" id="{AE2EC78F-FBC1-E9AC-CCA3-C41445CAFE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1" y="119015"/>
            <a:ext cx="2502278" cy="53117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75E0AA0-1FEE-28E2-3A09-A02C27AECB5C}"/>
              </a:ext>
            </a:extLst>
          </p:cNvPr>
          <p:cNvSpPr txBox="1"/>
          <p:nvPr/>
        </p:nvSpPr>
        <p:spPr>
          <a:xfrm>
            <a:off x="2762207" y="1026270"/>
            <a:ext cx="1200193" cy="369332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20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Fabric IDs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CF970E3-742E-194F-82A1-D9291AED4663}"/>
              </a:ext>
            </a:extLst>
          </p:cNvPr>
          <p:cNvCxnSpPr>
            <a:cxnSpLocks/>
          </p:cNvCxnSpPr>
          <p:nvPr/>
        </p:nvCxnSpPr>
        <p:spPr>
          <a:xfrm>
            <a:off x="8229630" y="3143099"/>
            <a:ext cx="0" cy="263676"/>
          </a:xfrm>
          <a:prstGeom prst="straightConnector1">
            <a:avLst/>
          </a:prstGeom>
          <a:ln w="63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30B38A3-3A14-7DF9-E5A3-D2F298BBBBC9}"/>
              </a:ext>
            </a:extLst>
          </p:cNvPr>
          <p:cNvCxnSpPr>
            <a:cxnSpLocks/>
          </p:cNvCxnSpPr>
          <p:nvPr/>
        </p:nvCxnSpPr>
        <p:spPr>
          <a:xfrm>
            <a:off x="8622233" y="3464625"/>
            <a:ext cx="0" cy="224725"/>
          </a:xfrm>
          <a:prstGeom prst="straightConnector1">
            <a:avLst/>
          </a:prstGeom>
          <a:ln w="63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F852B7C-C9B9-39D1-46DE-79BBA9E83B75}"/>
              </a:ext>
            </a:extLst>
          </p:cNvPr>
          <p:cNvCxnSpPr>
            <a:cxnSpLocks/>
          </p:cNvCxnSpPr>
          <p:nvPr/>
        </p:nvCxnSpPr>
        <p:spPr>
          <a:xfrm flipV="1">
            <a:off x="8229630" y="4902200"/>
            <a:ext cx="0" cy="250825"/>
          </a:xfrm>
          <a:prstGeom prst="straightConnector1">
            <a:avLst/>
          </a:prstGeom>
          <a:ln w="63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E55A19B-2980-8EBD-ED27-F2B79B88E531}"/>
              </a:ext>
            </a:extLst>
          </p:cNvPr>
          <p:cNvCxnSpPr>
            <a:cxnSpLocks/>
          </p:cNvCxnSpPr>
          <p:nvPr/>
        </p:nvCxnSpPr>
        <p:spPr>
          <a:xfrm flipV="1">
            <a:off x="7713758" y="4531772"/>
            <a:ext cx="0" cy="224378"/>
          </a:xfrm>
          <a:prstGeom prst="straightConnector1">
            <a:avLst/>
          </a:prstGeom>
          <a:ln w="63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85D20251-F8F1-8215-E662-B7A1E1419A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4603387"/>
              </p:ext>
            </p:extLst>
          </p:nvPr>
        </p:nvGraphicFramePr>
        <p:xfrm>
          <a:off x="387091" y="1546763"/>
          <a:ext cx="5516563" cy="394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7572451" imgH="5419736" progId="Excel.Sheet.12">
                  <p:embed/>
                </p:oleObj>
              </mc:Choice>
              <mc:Fallback>
                <p:oleObj name="Worksheet" r:id="rId5" imgW="7572451" imgH="5419736" progId="Excel.Sheet.12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85D20251-F8F1-8215-E662-B7A1E1419A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7091" y="1546763"/>
                        <a:ext cx="5516563" cy="394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2D5A4506-BC7E-0701-1CA5-510B178996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769" y="1106255"/>
            <a:ext cx="4422684" cy="464549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470E6D-16A6-BA26-CEC5-B12D75C52C2C}"/>
              </a:ext>
            </a:extLst>
          </p:cNvPr>
          <p:cNvSpPr txBox="1"/>
          <p:nvPr/>
        </p:nvSpPr>
        <p:spPr>
          <a:xfrm>
            <a:off x="387091" y="5831730"/>
            <a:ext cx="4796131" cy="26161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2000">
                <a:solidFill>
                  <a:srgbClr val="002060"/>
                </a:solidFill>
              </a:defRPr>
            </a:lvl1pPr>
          </a:lstStyle>
          <a:p>
            <a:pPr algn="l"/>
            <a:r>
              <a:rPr lang="en-US" sz="1100" dirty="0"/>
              <a:t>*Fabric ID Total in Bethel &amp; Newry was updated due to exchange boundary</a:t>
            </a:r>
          </a:p>
        </p:txBody>
      </p:sp>
    </p:spTree>
    <p:extLst>
      <p:ext uri="{BB962C8B-B14F-4D97-AF65-F5344CB8AC3E}">
        <p14:creationId xmlns:p14="http://schemas.microsoft.com/office/powerpoint/2010/main" val="3102349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CFE939-2B86-BAA0-1DFF-647EB12440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6AE0485-227D-A4F0-B3EA-C985E3CCEBDE}"/>
              </a:ext>
            </a:extLst>
          </p:cNvPr>
          <p:cNvSpPr txBox="1"/>
          <p:nvPr/>
        </p:nvSpPr>
        <p:spPr>
          <a:xfrm>
            <a:off x="8622233" y="211477"/>
            <a:ext cx="3340370" cy="346249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2000">
                <a:solidFill>
                  <a:srgbClr val="002060"/>
                </a:solidFill>
              </a:defRPr>
            </a:lvl1pPr>
          </a:lstStyle>
          <a:p>
            <a:r>
              <a:rPr lang="en-US"/>
              <a:t>INSTALL UPDATE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9A60B55-D1A5-AE6D-63FD-5105077C3F74}"/>
              </a:ext>
            </a:extLst>
          </p:cNvPr>
          <p:cNvCxnSpPr>
            <a:cxnSpLocks/>
          </p:cNvCxnSpPr>
          <p:nvPr/>
        </p:nvCxnSpPr>
        <p:spPr>
          <a:xfrm>
            <a:off x="3048" y="735128"/>
            <a:ext cx="12188952" cy="0"/>
          </a:xfrm>
          <a:prstGeom prst="line">
            <a:avLst/>
          </a:prstGeom>
          <a:ln>
            <a:solidFill>
              <a:srgbClr val="BBD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5D828AD3-577F-0E42-38E9-0E2F50B4E1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4813" y="6491114"/>
            <a:ext cx="1057790" cy="224990"/>
          </a:xfrm>
          <a:prstGeom prst="rect">
            <a:avLst/>
          </a:prstGeom>
        </p:spPr>
      </p:pic>
      <p:pic>
        <p:nvPicPr>
          <p:cNvPr id="4" name="Picture 3" descr="A logo with blue and yellow text&#10;&#10;Description automatically generated with medium confidence">
            <a:extLst>
              <a:ext uri="{FF2B5EF4-FFF2-40B4-BE49-F238E27FC236}">
                <a16:creationId xmlns:a16="http://schemas.microsoft.com/office/drawing/2014/main" id="{A28616A0-6279-7F16-074A-41DA0AC0DC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1" y="119015"/>
            <a:ext cx="2502278" cy="53117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CEB97F3C-2C42-018E-998C-94D08E27DD82}"/>
              </a:ext>
            </a:extLst>
          </p:cNvPr>
          <p:cNvSpPr txBox="1"/>
          <p:nvPr/>
        </p:nvSpPr>
        <p:spPr>
          <a:xfrm>
            <a:off x="315992" y="1029312"/>
            <a:ext cx="4374724" cy="40011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2000">
                <a:solidFill>
                  <a:srgbClr val="002060"/>
                </a:solidFill>
              </a:defRPr>
            </a:lvl1pPr>
          </a:lstStyle>
          <a:p>
            <a:pPr algn="l"/>
            <a:r>
              <a:rPr lang="en-US" dirty="0"/>
              <a:t>Fiber Install Status - Bethel &amp; N. Bethel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79682B15-B6A6-6967-6214-EA0D35FBDE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2205287"/>
              </p:ext>
            </p:extLst>
          </p:nvPr>
        </p:nvGraphicFramePr>
        <p:xfrm>
          <a:off x="315992" y="2693706"/>
          <a:ext cx="5299075" cy="325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9315602" imgH="5181622" progId="Excel.Sheet.12">
                  <p:embed/>
                </p:oleObj>
              </mc:Choice>
              <mc:Fallback>
                <p:oleObj name="Worksheet" r:id="rId6" imgW="9315602" imgH="5181622" progId="Excel.Sheet.12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79682B15-B6A6-6967-6214-EA0D35FBDE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5992" y="2693706"/>
                        <a:ext cx="5299075" cy="325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03E70D02-1F12-9340-4A2A-422F420CFC21}"/>
              </a:ext>
            </a:extLst>
          </p:cNvPr>
          <p:cNvSpPr/>
          <p:nvPr/>
        </p:nvSpPr>
        <p:spPr>
          <a:xfrm>
            <a:off x="6096000" y="1118965"/>
            <a:ext cx="4074680" cy="500390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D0D712-41F5-2EEE-00E1-5BE75923A6F3}"/>
              </a:ext>
            </a:extLst>
          </p:cNvPr>
          <p:cNvSpPr/>
          <p:nvPr/>
        </p:nvSpPr>
        <p:spPr>
          <a:xfrm>
            <a:off x="10509236" y="931005"/>
            <a:ext cx="1250877" cy="178117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BAC20D-3F6F-92AF-731E-7F33923ABA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09236" y="931004"/>
            <a:ext cx="1266825" cy="1781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B32E3C7-73BD-BC49-3E6B-4955ED2D33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1118966"/>
            <a:ext cx="4074680" cy="5003904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6754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591B0E-D3E3-F5C5-42F2-4D4523C11A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ABB787-6113-1915-C73B-281B78AAFECF}"/>
              </a:ext>
            </a:extLst>
          </p:cNvPr>
          <p:cNvSpPr/>
          <p:nvPr/>
        </p:nvSpPr>
        <p:spPr>
          <a:xfrm>
            <a:off x="6096000" y="1118965"/>
            <a:ext cx="4074680" cy="500390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D39819-3A9A-EDA4-FFE5-DA271B7F349D}"/>
              </a:ext>
            </a:extLst>
          </p:cNvPr>
          <p:cNvSpPr/>
          <p:nvPr/>
        </p:nvSpPr>
        <p:spPr>
          <a:xfrm>
            <a:off x="10509236" y="931005"/>
            <a:ext cx="1250877" cy="178117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4D05D1-0DB7-B77C-F313-ED2C139A4410}"/>
              </a:ext>
            </a:extLst>
          </p:cNvPr>
          <p:cNvSpPr txBox="1"/>
          <p:nvPr/>
        </p:nvSpPr>
        <p:spPr>
          <a:xfrm>
            <a:off x="8622233" y="211477"/>
            <a:ext cx="3340370" cy="346249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20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INSTALL UPDATE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FACD19-F89E-244F-97D0-1C47692DF9EB}"/>
              </a:ext>
            </a:extLst>
          </p:cNvPr>
          <p:cNvCxnSpPr>
            <a:cxnSpLocks/>
          </p:cNvCxnSpPr>
          <p:nvPr/>
        </p:nvCxnSpPr>
        <p:spPr>
          <a:xfrm>
            <a:off x="3048" y="735128"/>
            <a:ext cx="12188952" cy="0"/>
          </a:xfrm>
          <a:prstGeom prst="line">
            <a:avLst/>
          </a:prstGeom>
          <a:ln>
            <a:solidFill>
              <a:srgbClr val="BBD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1D5CCBC-1149-DCC3-5EA0-939D38B52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4813" y="6491114"/>
            <a:ext cx="1057790" cy="224990"/>
          </a:xfrm>
          <a:prstGeom prst="rect">
            <a:avLst/>
          </a:prstGeom>
        </p:spPr>
      </p:pic>
      <p:pic>
        <p:nvPicPr>
          <p:cNvPr id="4" name="Picture 3" descr="A logo with blue and yellow text&#10;&#10;Description automatically generated with medium confidence">
            <a:extLst>
              <a:ext uri="{FF2B5EF4-FFF2-40B4-BE49-F238E27FC236}">
                <a16:creationId xmlns:a16="http://schemas.microsoft.com/office/drawing/2014/main" id="{E932EF21-F7D4-9223-70F7-216103831F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1" y="119015"/>
            <a:ext cx="2502278" cy="53117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489FE9B3-628A-6EB4-3A75-B8E7F693948A}"/>
              </a:ext>
            </a:extLst>
          </p:cNvPr>
          <p:cNvSpPr txBox="1"/>
          <p:nvPr/>
        </p:nvSpPr>
        <p:spPr>
          <a:xfrm>
            <a:off x="303757" y="1029312"/>
            <a:ext cx="3560439" cy="40011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2000">
                <a:solidFill>
                  <a:srgbClr val="002060"/>
                </a:solidFill>
              </a:defRPr>
            </a:lvl1pPr>
          </a:lstStyle>
          <a:p>
            <a:pPr algn="l"/>
            <a:r>
              <a:rPr lang="en-US" dirty="0"/>
              <a:t>Fiber Install Status - Newry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C6CBB5A-491E-9452-5F3C-84B760861F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2007169"/>
              </p:ext>
            </p:extLst>
          </p:nvPr>
        </p:nvGraphicFramePr>
        <p:xfrm>
          <a:off x="303757" y="2693706"/>
          <a:ext cx="5299075" cy="325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9315602" imgH="5181622" progId="Excel.Sheet.12">
                  <p:embed/>
                </p:oleObj>
              </mc:Choice>
              <mc:Fallback>
                <p:oleObj name="Worksheet" r:id="rId5" imgW="9315602" imgH="5181622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DC6CBB5A-491E-9452-5F3C-84B760861F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3757" y="2693706"/>
                        <a:ext cx="5299075" cy="325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6A92F176-1CF7-EC63-B3A5-A9B21F2584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93288" y="912531"/>
            <a:ext cx="1266825" cy="1781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8A7806-85D0-852E-BD8C-0816055A9D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1118965"/>
            <a:ext cx="4074680" cy="5003903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480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BB5FC2-A14A-E32D-E9FF-D80FD7EDE0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EE3ED2-F2A7-E40A-35BC-627DCF749734}"/>
              </a:ext>
            </a:extLst>
          </p:cNvPr>
          <p:cNvSpPr/>
          <p:nvPr/>
        </p:nvSpPr>
        <p:spPr>
          <a:xfrm>
            <a:off x="6096000" y="1118965"/>
            <a:ext cx="4074680" cy="500390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265985-374C-33BF-8DAF-6491F2C61462}"/>
              </a:ext>
            </a:extLst>
          </p:cNvPr>
          <p:cNvSpPr/>
          <p:nvPr/>
        </p:nvSpPr>
        <p:spPr>
          <a:xfrm>
            <a:off x="10509236" y="931005"/>
            <a:ext cx="1250877" cy="178117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1EF006-2DF4-00DE-86AA-D1B61491A90A}"/>
              </a:ext>
            </a:extLst>
          </p:cNvPr>
          <p:cNvSpPr txBox="1"/>
          <p:nvPr/>
        </p:nvSpPr>
        <p:spPr>
          <a:xfrm>
            <a:off x="8622233" y="211477"/>
            <a:ext cx="3340370" cy="346249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20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INSTALL UPDATE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FBC57F2-9E63-9A64-A5C1-8E2D024A2FA7}"/>
              </a:ext>
            </a:extLst>
          </p:cNvPr>
          <p:cNvCxnSpPr>
            <a:cxnSpLocks/>
          </p:cNvCxnSpPr>
          <p:nvPr/>
        </p:nvCxnSpPr>
        <p:spPr>
          <a:xfrm>
            <a:off x="3048" y="735128"/>
            <a:ext cx="12188952" cy="0"/>
          </a:xfrm>
          <a:prstGeom prst="line">
            <a:avLst/>
          </a:prstGeom>
          <a:ln>
            <a:solidFill>
              <a:srgbClr val="BBD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927B895C-9F4C-5173-1ADB-B58EC9339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4813" y="6491114"/>
            <a:ext cx="1057790" cy="224990"/>
          </a:xfrm>
          <a:prstGeom prst="rect">
            <a:avLst/>
          </a:prstGeom>
        </p:spPr>
      </p:pic>
      <p:pic>
        <p:nvPicPr>
          <p:cNvPr id="4" name="Picture 3" descr="A logo with blue and yellow text&#10;&#10;Description automatically generated with medium confidence">
            <a:extLst>
              <a:ext uri="{FF2B5EF4-FFF2-40B4-BE49-F238E27FC236}">
                <a16:creationId xmlns:a16="http://schemas.microsoft.com/office/drawing/2014/main" id="{BC8C87CB-4832-7A43-7FE0-6462C2C54C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1" y="119015"/>
            <a:ext cx="2502278" cy="53117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2503A22D-FC92-AD88-C1A1-4AEC64932C27}"/>
              </a:ext>
            </a:extLst>
          </p:cNvPr>
          <p:cNvSpPr txBox="1"/>
          <p:nvPr/>
        </p:nvSpPr>
        <p:spPr>
          <a:xfrm>
            <a:off x="293688" y="1029453"/>
            <a:ext cx="3671951" cy="40011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2000">
                <a:solidFill>
                  <a:srgbClr val="002060"/>
                </a:solidFill>
              </a:defRPr>
            </a:lvl1pPr>
          </a:lstStyle>
          <a:p>
            <a:pPr algn="l"/>
            <a:r>
              <a:rPr lang="en-US" dirty="0"/>
              <a:t>Fiber Install Status - Woodstock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C54E1BB3-0CD8-543D-F4C2-8E0E10EA64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7395290"/>
              </p:ext>
            </p:extLst>
          </p:nvPr>
        </p:nvGraphicFramePr>
        <p:xfrm>
          <a:off x="293688" y="2693988"/>
          <a:ext cx="5299075" cy="325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9315602" imgH="5181622" progId="Excel.Sheet.12">
                  <p:embed/>
                </p:oleObj>
              </mc:Choice>
              <mc:Fallback>
                <p:oleObj name="Worksheet" r:id="rId5" imgW="9315602" imgH="5181622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C54E1BB3-0CD8-543D-F4C2-8E0E10EA64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3688" y="2693988"/>
                        <a:ext cx="5299075" cy="325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D2D69ABD-2BE9-796F-37F0-01CD4FD8D7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93288" y="912531"/>
            <a:ext cx="1266825" cy="1781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E9DCFC0-909B-75BB-3382-B0E29E19DC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5999" y="1118966"/>
            <a:ext cx="4074681" cy="5003904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8081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5D74FE-AA0C-5DC7-24AF-E448BF040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50C576A-C802-D308-F113-8C292664D850}"/>
              </a:ext>
            </a:extLst>
          </p:cNvPr>
          <p:cNvSpPr txBox="1"/>
          <p:nvPr/>
        </p:nvSpPr>
        <p:spPr>
          <a:xfrm>
            <a:off x="8622233" y="211477"/>
            <a:ext cx="3340370" cy="346249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20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INSTALL UPDATE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D97E6A3-B88E-8395-6683-3B792ED94823}"/>
              </a:ext>
            </a:extLst>
          </p:cNvPr>
          <p:cNvCxnSpPr>
            <a:cxnSpLocks/>
          </p:cNvCxnSpPr>
          <p:nvPr/>
        </p:nvCxnSpPr>
        <p:spPr>
          <a:xfrm>
            <a:off x="3048" y="735128"/>
            <a:ext cx="12188952" cy="0"/>
          </a:xfrm>
          <a:prstGeom prst="line">
            <a:avLst/>
          </a:prstGeom>
          <a:ln>
            <a:solidFill>
              <a:srgbClr val="BBD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5CBB24EE-87BD-2C7F-F29A-2E73158D7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4813" y="6491114"/>
            <a:ext cx="1057790" cy="224990"/>
          </a:xfrm>
          <a:prstGeom prst="rect">
            <a:avLst/>
          </a:prstGeom>
        </p:spPr>
      </p:pic>
      <p:pic>
        <p:nvPicPr>
          <p:cNvPr id="4" name="Picture 3" descr="A logo with blue and yellow text&#10;&#10;Description automatically generated with medium confidence">
            <a:extLst>
              <a:ext uri="{FF2B5EF4-FFF2-40B4-BE49-F238E27FC236}">
                <a16:creationId xmlns:a16="http://schemas.microsoft.com/office/drawing/2014/main" id="{F5315F3F-B5EC-6240-BA8A-76885D0A5C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1" y="119015"/>
            <a:ext cx="2502278" cy="53117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7BEFF048-C47D-17C2-9441-50D3D783B425}"/>
              </a:ext>
            </a:extLst>
          </p:cNvPr>
          <p:cNvSpPr txBox="1"/>
          <p:nvPr/>
        </p:nvSpPr>
        <p:spPr>
          <a:xfrm>
            <a:off x="295874" y="1029453"/>
            <a:ext cx="3693926" cy="40011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2000">
                <a:solidFill>
                  <a:srgbClr val="002060"/>
                </a:solidFill>
              </a:defRPr>
            </a:lvl1pPr>
          </a:lstStyle>
          <a:p>
            <a:pPr algn="l"/>
            <a:r>
              <a:rPr lang="en-US" dirty="0"/>
              <a:t>Fiber Install Status - Greenwood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2A30D48-4BF8-0F57-A0BD-447CE01EEA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4540702"/>
              </p:ext>
            </p:extLst>
          </p:nvPr>
        </p:nvGraphicFramePr>
        <p:xfrm>
          <a:off x="293688" y="2693988"/>
          <a:ext cx="5299075" cy="325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9315602" imgH="5181622" progId="Excel.Sheet.12">
                  <p:embed/>
                </p:oleObj>
              </mc:Choice>
              <mc:Fallback>
                <p:oleObj name="Worksheet" r:id="rId5" imgW="9315602" imgH="5181622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12A30D48-4BF8-0F57-A0BD-447CE01EEA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3688" y="2693988"/>
                        <a:ext cx="5299075" cy="325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9C28696C-26F0-103A-FC86-B2CF5B5366A9}"/>
              </a:ext>
            </a:extLst>
          </p:cNvPr>
          <p:cNvSpPr/>
          <p:nvPr/>
        </p:nvSpPr>
        <p:spPr>
          <a:xfrm>
            <a:off x="6096000" y="1118965"/>
            <a:ext cx="4074680" cy="500390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2A7DA4-F714-A4D4-C62D-75255A114AA6}"/>
              </a:ext>
            </a:extLst>
          </p:cNvPr>
          <p:cNvSpPr/>
          <p:nvPr/>
        </p:nvSpPr>
        <p:spPr>
          <a:xfrm>
            <a:off x="10509236" y="931005"/>
            <a:ext cx="1250877" cy="178117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DA0B69-1C93-960B-19AC-C907E117AB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93288" y="912531"/>
            <a:ext cx="1266825" cy="1781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F4904C4-C9D3-52A8-343B-026EE73148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1118966"/>
            <a:ext cx="4074680" cy="5003904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1522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0a1d809-714e-4ad9-a5b7-a92c3b273c00">
      <Terms xmlns="http://schemas.microsoft.com/office/infopath/2007/PartnerControls"/>
    </lcf76f155ced4ddcb4097134ff3c332f>
    <TaxCatchAll xmlns="fcd21dff-e372-4ef9-9fe6-5dab816e6c1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AE2285DE98644E8B618D5AF0134BFC" ma:contentTypeVersion="13" ma:contentTypeDescription="Create a new document." ma:contentTypeScope="" ma:versionID="1eebe165c2d5ed2d39d584e968761a71">
  <xsd:schema xmlns:xsd="http://www.w3.org/2001/XMLSchema" xmlns:xs="http://www.w3.org/2001/XMLSchema" xmlns:p="http://schemas.microsoft.com/office/2006/metadata/properties" xmlns:ns2="70a1d809-714e-4ad9-a5b7-a92c3b273c00" xmlns:ns3="fcd21dff-e372-4ef9-9fe6-5dab816e6c11" targetNamespace="http://schemas.microsoft.com/office/2006/metadata/properties" ma:root="true" ma:fieldsID="0b690bdac2ac80a059251704f67d33b1" ns2:_="" ns3:_="">
    <xsd:import namespace="70a1d809-714e-4ad9-a5b7-a92c3b273c00"/>
    <xsd:import namespace="fcd21dff-e372-4ef9-9fe6-5dab816e6c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a1d809-714e-4ad9-a5b7-a92c3b273c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ccedf785-a666-484e-8c12-73aea7ec0a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d21dff-e372-4ef9-9fe6-5dab816e6c1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858d056c-4807-4724-9fde-0aa10e11c399}" ma:internalName="TaxCatchAll" ma:showField="CatchAllData" ma:web="fcd21dff-e372-4ef9-9fe6-5dab816e6c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E6F6F74-814C-4281-906B-5FFB4EC559B1}">
  <ds:schemaRefs>
    <ds:schemaRef ds:uri="05ec6240-f737-4c17-8079-cfa7b62c7115"/>
    <ds:schemaRef ds:uri="371d4ff0-efce-4210-8048-8977779d5e05"/>
    <ds:schemaRef ds:uri="70a1d809-714e-4ad9-a5b7-a92c3b273c00"/>
    <ds:schemaRef ds:uri="fcd21dff-e372-4ef9-9fe6-5dab816e6c11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25C7F8A7-A1E1-49F8-A27E-646F6D3FC985}">
  <ds:schemaRefs>
    <ds:schemaRef ds:uri="70a1d809-714e-4ad9-a5b7-a92c3b273c00"/>
    <ds:schemaRef ds:uri="fcd21dff-e372-4ef9-9fe6-5dab816e6c1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D24C910-6594-4F5D-B13F-EA60C44353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1336</TotalTime>
  <Words>105</Words>
  <Application>Microsoft Office PowerPoint</Application>
  <PresentationFormat>Widescreen</PresentationFormat>
  <Paragraphs>32</Paragraphs>
  <Slides>10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Aptos</vt:lpstr>
      <vt:lpstr>Arial</vt:lpstr>
      <vt:lpstr>Calibri</vt:lpstr>
      <vt:lpstr>Calibri Light</vt:lpstr>
      <vt:lpstr>Office Theme</vt:lpstr>
      <vt:lpstr>Worksheet</vt:lpstr>
      <vt:lpstr>Microsoft Excel 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Saraceno</dc:creator>
  <cp:lastModifiedBy>Timothy LaBreck</cp:lastModifiedBy>
  <cp:revision>53</cp:revision>
  <dcterms:created xsi:type="dcterms:W3CDTF">2021-01-27T19:43:11Z</dcterms:created>
  <dcterms:modified xsi:type="dcterms:W3CDTF">2025-05-30T11:51:13Z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0x010100C9AE2285DE98644E8B618D5AF0134BFC</vt:lpwstr>
  </property>
  <property fmtid="{D5CDD505-2E9C-101B-9397-08002B2CF9AE}" pid="3" name="MediaServiceImageTags">
    <vt:lpwstr/>
  </property>
</Properties>
</file>